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46"/>
  </p:notesMasterIdLst>
  <p:handoutMasterIdLst>
    <p:handoutMasterId r:id="rId47"/>
  </p:handoutMasterIdLst>
  <p:sldIdLst>
    <p:sldId id="256" r:id="rId3"/>
    <p:sldId id="387" r:id="rId4"/>
    <p:sldId id="363" r:id="rId5"/>
    <p:sldId id="364" r:id="rId6"/>
    <p:sldId id="365" r:id="rId7"/>
    <p:sldId id="282" r:id="rId8"/>
    <p:sldId id="381" r:id="rId9"/>
    <p:sldId id="298" r:id="rId10"/>
    <p:sldId id="301" r:id="rId11"/>
    <p:sldId id="299" r:id="rId12"/>
    <p:sldId id="302" r:id="rId13"/>
    <p:sldId id="389" r:id="rId14"/>
    <p:sldId id="257" r:id="rId15"/>
    <p:sldId id="392" r:id="rId16"/>
    <p:sldId id="383" r:id="rId17"/>
    <p:sldId id="372" r:id="rId18"/>
    <p:sldId id="295" r:id="rId19"/>
    <p:sldId id="297" r:id="rId20"/>
    <p:sldId id="303" r:id="rId21"/>
    <p:sldId id="336" r:id="rId22"/>
    <p:sldId id="373" r:id="rId23"/>
    <p:sldId id="317" r:id="rId24"/>
    <p:sldId id="318" r:id="rId25"/>
    <p:sldId id="356" r:id="rId26"/>
    <p:sldId id="374" r:id="rId27"/>
    <p:sldId id="375" r:id="rId28"/>
    <p:sldId id="376" r:id="rId29"/>
    <p:sldId id="378" r:id="rId30"/>
    <p:sldId id="377" r:id="rId31"/>
    <p:sldId id="267" r:id="rId32"/>
    <p:sldId id="335" r:id="rId33"/>
    <p:sldId id="382" r:id="rId34"/>
    <p:sldId id="385" r:id="rId35"/>
    <p:sldId id="386" r:id="rId36"/>
    <p:sldId id="380" r:id="rId37"/>
    <p:sldId id="348" r:id="rId38"/>
    <p:sldId id="349" r:id="rId39"/>
    <p:sldId id="350" r:id="rId40"/>
    <p:sldId id="330" r:id="rId41"/>
    <p:sldId id="384" r:id="rId42"/>
    <p:sldId id="391" r:id="rId43"/>
    <p:sldId id="358" r:id="rId44"/>
    <p:sldId id="361" r:id="rId4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5"/>
    <p:restoredTop sz="87845"/>
  </p:normalViewPr>
  <p:slideViewPr>
    <p:cSldViewPr snapToGrid="0" snapToObjects="1">
      <p:cViewPr varScale="1">
        <p:scale>
          <a:sx n="106" d="100"/>
          <a:sy n="106" d="100"/>
        </p:scale>
        <p:origin x="216" y="26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10/2/18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541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255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313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13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814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619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407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336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341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Any regularization is a type of bias: It tells us how to select a model among others, absent additional evidence from the data.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Regularization terms are </a:t>
            </a:r>
            <a:r>
              <a:rPr lang="en-US" sz="1200" i="1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independent of the data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Therefore it reduces the variance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6863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0150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14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Note the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isosurfaces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for the various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Lp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norms -  the L1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shows why any increase in value of any parameter has to be offset by an equal decrease in the value of another.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652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37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0273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893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584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50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713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369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840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631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361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10/2/18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10/2/18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y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26.emf"/><Relationship Id="rId18" Type="http://schemas.openxmlformats.org/officeDocument/2006/relationships/image" Target="../media/image39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25.emf"/><Relationship Id="rId1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emf"/><Relationship Id="rId11" Type="http://schemas.openxmlformats.org/officeDocument/2006/relationships/image" Target="../media/image23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10" Type="http://schemas.openxmlformats.org/officeDocument/2006/relationships/image" Target="../media/image28.emf"/><Relationship Id="rId4" Type="http://schemas.openxmlformats.org/officeDocument/2006/relationships/image" Target="../media/image30.emf"/><Relationship Id="rId9" Type="http://schemas.openxmlformats.org/officeDocument/2006/relationships/image" Target="../media/image27.emf"/><Relationship Id="rId1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emf"/><Relationship Id="rId11" Type="http://schemas.openxmlformats.org/officeDocument/2006/relationships/image" Target="../media/image39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8.emf"/><Relationship Id="rId9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41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4.emf"/><Relationship Id="rId3" Type="http://schemas.openxmlformats.org/officeDocument/2006/relationships/image" Target="../media/image46.emf"/><Relationship Id="rId7" Type="http://schemas.openxmlformats.org/officeDocument/2006/relationships/image" Target="../media/image32.emf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emf"/><Relationship Id="rId11" Type="http://schemas.openxmlformats.org/officeDocument/2006/relationships/image" Target="../media/image38.emf"/><Relationship Id="rId5" Type="http://schemas.openxmlformats.org/officeDocument/2006/relationships/image" Target="../media/image31.emf"/><Relationship Id="rId10" Type="http://schemas.openxmlformats.org/officeDocument/2006/relationships/image" Target="../media/image43.emf"/><Relationship Id="rId4" Type="http://schemas.openxmlformats.org/officeDocument/2006/relationships/image" Target="../media/image30.emf"/><Relationship Id="rId9" Type="http://schemas.openxmlformats.org/officeDocument/2006/relationships/image" Target="../media/image34.emf"/><Relationship Id="rId1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3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3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emf"/><Relationship Id="rId5" Type="http://schemas.openxmlformats.org/officeDocument/2006/relationships/image" Target="../media/image51.emf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hyperlink" Target="http://bit.ly/ds100-fa18-bv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hyperlink" Target="http://bit.ly/ds100-fa18-bv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66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39.emf"/><Relationship Id="rId5" Type="http://schemas.openxmlformats.org/officeDocument/2006/relationships/image" Target="../media/image58.emf"/><Relationship Id="rId10" Type="http://schemas.openxmlformats.org/officeDocument/2006/relationships/image" Target="../media/image41.emf"/><Relationship Id="rId4" Type="http://schemas.openxmlformats.org/officeDocument/2006/relationships/image" Target="../media/image57.emf"/><Relationship Id="rId9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The Bias Variance Tradeoff</a:t>
            </a:r>
            <a:br>
              <a:rPr lang="en-US" b="1" dirty="0">
                <a:uFillTx/>
              </a:rPr>
            </a:br>
            <a:r>
              <a:rPr lang="en-US" b="1" dirty="0"/>
              <a:t>and Regularization</a:t>
            </a: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  <a:p>
            <a:pPr algn="l"/>
            <a:r>
              <a:rPr lang="en-US" sz="2000" dirty="0">
                <a:uFillTx/>
              </a:rPr>
              <a:t>Spring’18 updates: </a:t>
            </a:r>
          </a:p>
          <a:p>
            <a:pPr algn="l"/>
            <a:r>
              <a:rPr lang="en-US" sz="2000" b="1" dirty="0">
                <a:uFillTx/>
              </a:rPr>
              <a:t>Fernando Perez</a:t>
            </a:r>
            <a:r>
              <a:rPr lang="en-US" sz="2000" dirty="0">
                <a:uFillTx/>
              </a:rPr>
              <a:t> </a:t>
            </a:r>
            <a:r>
              <a:rPr lang="en-US" sz="2000" dirty="0">
                <a:uFillTx/>
                <a:hlinkClick r:id="rId3"/>
              </a:rPr>
              <a:t>fernando.perez@berkeley.edu</a:t>
            </a:r>
            <a:r>
              <a:rPr lang="en-US" sz="2000" dirty="0">
                <a:uFillTx/>
              </a:rPr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73416-FAF2-274E-B21A-90753BCC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10" y="3289465"/>
            <a:ext cx="7727389" cy="342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</p:spTree>
    <p:extLst>
      <p:ext uri="{BB962C8B-B14F-4D97-AF65-F5344CB8AC3E}">
        <p14:creationId xmlns:p14="http://schemas.microsoft.com/office/powerpoint/2010/main" val="2958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0D71D-8E93-2146-A880-405CEF22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459" y="3316695"/>
            <a:ext cx="8222341" cy="3541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2B3B8-5D96-2F4B-9862-9A672EA2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18" y="3372592"/>
            <a:ext cx="8958282" cy="3485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303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466814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B45E8-B09B-8145-8A82-0FEABA6E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871"/>
            <a:ext cx="4772336" cy="1930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91B48-66D4-0947-BE41-9E272530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67" y="2972168"/>
            <a:ext cx="4138791" cy="1722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7EC0D-AF1C-8242-8B42-CC26553A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384" y="2972168"/>
            <a:ext cx="4178616" cy="17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34D0-C977-FF4C-AECA-16455129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808B-7E26-F243-889D-AFBA50B5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59" y="1839780"/>
            <a:ext cx="5359400" cy="4351339"/>
          </a:xfrm>
        </p:spPr>
        <p:txBody>
          <a:bodyPr/>
          <a:lstStyle/>
          <a:p>
            <a:r>
              <a:rPr lang="en-US" dirty="0"/>
              <a:t>The red center of the board: the true behavior of the universe.</a:t>
            </a:r>
          </a:p>
          <a:p>
            <a:r>
              <a:rPr lang="en-US" dirty="0"/>
              <a:t>Each dart: a specific </a:t>
            </a:r>
            <a:r>
              <a:rPr lang="en-US" i="1" dirty="0"/>
              <a:t>function</a:t>
            </a:r>
            <a:r>
              <a:rPr lang="en-US" dirty="0"/>
              <a:t>, that models the universe</a:t>
            </a:r>
          </a:p>
          <a:p>
            <a:r>
              <a:rPr lang="en-US" dirty="0"/>
              <a:t>Our parameters    select these </a:t>
            </a:r>
            <a:r>
              <a:rPr lang="en-US"/>
              <a:t>functions..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90CD1-8A94-8C4C-9270-70FC1393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7" y="771261"/>
            <a:ext cx="5689600" cy="561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0F33-260D-1D4C-B1D7-86059F41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33" y="4713816"/>
            <a:ext cx="2032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05847-625B-964B-B068-C8D25D17716E}"/>
              </a:ext>
            </a:extLst>
          </p:cNvPr>
          <p:cNvSpPr txBox="1"/>
          <p:nvPr/>
        </p:nvSpPr>
        <p:spPr>
          <a:xfrm>
            <a:off x="4182533" y="6470492"/>
            <a:ext cx="81547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From Understanding the Bias-Variance Tradeoff, by Scott </a:t>
            </a:r>
            <a:r>
              <a:rPr lang="en-US" i="1" dirty="0" err="1"/>
              <a:t>Fortmann</a:t>
            </a:r>
            <a:r>
              <a:rPr lang="en-US" i="1" dirty="0"/>
              <a:t>-Roe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</a:t>
            </a:r>
            <a:br>
              <a:rPr lang="en-US" dirty="0"/>
            </a:br>
            <a:r>
              <a:rPr lang="en-US" dirty="0"/>
              <a:t>Bias-Variance Trade-off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5462"/>
            <a:ext cx="10515600" cy="1673818"/>
          </a:xfrm>
        </p:spPr>
        <p:txBody>
          <a:bodyPr/>
          <a:lstStyle/>
          <a:p>
            <a:r>
              <a:rPr lang="en-US" dirty="0"/>
              <a:t>For the test point </a:t>
            </a:r>
            <a:r>
              <a:rPr lang="en-US" sz="3600" b="1" i="1" dirty="0">
                <a:latin typeface="Times" charset="0"/>
                <a:ea typeface="Times" charset="0"/>
                <a:cs typeface="Times" charset="0"/>
              </a:rPr>
              <a:t>x</a:t>
            </a:r>
            <a:r>
              <a:rPr lang="en-US" dirty="0"/>
              <a:t> the expected error: </a:t>
            </a:r>
          </a:p>
          <a:p>
            <a:pPr lvl="1"/>
            <a:r>
              <a:rPr lang="en-US" i="1" dirty="0"/>
              <a:t>Random variables are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endParaRPr lang="en-US" i="1" dirty="0"/>
          </a:p>
        </p:txBody>
      </p:sp>
      <p:sp>
        <p:nvSpPr>
          <p:cNvPr id="20" name="Rectangular Callout 19"/>
          <p:cNvSpPr/>
          <p:nvPr/>
        </p:nvSpPr>
        <p:spPr>
          <a:xfrm>
            <a:off x="1508759" y="2685674"/>
            <a:ext cx="4239205" cy="972742"/>
          </a:xfrm>
          <a:prstGeom prst="wedgeRectCallout">
            <a:avLst>
              <a:gd name="adj1" fmla="val 20930"/>
              <a:gd name="adj2" fmla="val 9636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Assume </a:t>
            </a:r>
            <a:r>
              <a:rPr lang="en-US" sz="2400" dirty="0"/>
              <a:t>noisy </a:t>
            </a:r>
            <a:r>
              <a:rPr lang="en-US" sz="2400"/>
              <a:t>observations </a:t>
            </a:r>
            <a:br>
              <a:rPr lang="en-US" sz="2400"/>
            </a:br>
            <a:r>
              <a:rPr lang="en-US" sz="2400">
                <a:sym typeface="Wingdings"/>
              </a:rPr>
              <a:t> </a:t>
            </a:r>
            <a:r>
              <a:rPr lang="en-US" sz="2400" dirty="0">
                <a:sym typeface="Wingdings"/>
              </a:rPr>
              <a:t>y </a:t>
            </a:r>
            <a:r>
              <a:rPr lang="en-US" sz="2400">
                <a:sym typeface="Wingdings"/>
              </a:rPr>
              <a:t>is a random variable</a:t>
            </a:r>
            <a:endParaRPr lang="en-US" sz="2400" dirty="0"/>
          </a:p>
        </p:txBody>
      </p:sp>
      <p:sp>
        <p:nvSpPr>
          <p:cNvPr id="21" name="Rectangular Callout 20"/>
          <p:cNvSpPr/>
          <p:nvPr/>
        </p:nvSpPr>
        <p:spPr>
          <a:xfrm>
            <a:off x="5861934" y="5285142"/>
            <a:ext cx="4950515" cy="1248975"/>
          </a:xfrm>
          <a:prstGeom prst="wedgeRectCallout">
            <a:avLst>
              <a:gd name="adj1" fmla="val -36737"/>
              <a:gd name="adj2" fmla="val -7854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</a:t>
            </a:r>
            <a:r>
              <a:rPr lang="en-US" sz="2400" b="1" i="1" dirty="0"/>
              <a:t>training data</a:t>
            </a:r>
            <a:r>
              <a:rPr lang="en-US" sz="2400" dirty="0"/>
              <a:t> is random </a:t>
            </a:r>
            <a:br>
              <a:rPr lang="en-US" sz="2400" dirty="0"/>
            </a:br>
            <a:r>
              <a:rPr lang="en-US" sz="2400" dirty="0">
                <a:sym typeface="Wingdings"/>
              </a:rPr>
              <a:t> </a:t>
            </a:r>
            <a:r>
              <a:rPr lang="en-US" sz="2400" dirty="0" err="1">
                <a:sym typeface="Wingdings"/>
              </a:rPr>
              <a:t>θ</a:t>
            </a:r>
            <a:r>
              <a:rPr lang="en-US" sz="2400" dirty="0">
                <a:sym typeface="Wingdings"/>
              </a:rPr>
              <a:t> is a random variable</a:t>
            </a:r>
            <a:endParaRPr lang="en-US" sz="2400" dirty="0"/>
          </a:p>
        </p:txBody>
      </p:sp>
      <p:sp>
        <p:nvSpPr>
          <p:cNvPr id="23" name="Rectangular Callout 22"/>
          <p:cNvSpPr/>
          <p:nvPr/>
        </p:nvSpPr>
        <p:spPr>
          <a:xfrm>
            <a:off x="9003050" y="1215025"/>
            <a:ext cx="2898438" cy="2071038"/>
          </a:xfrm>
          <a:prstGeom prst="wedgeRectCallout">
            <a:avLst>
              <a:gd name="adj1" fmla="val -68410"/>
              <a:gd name="adj2" fmla="val 4593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Noise term: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2" y="1787392"/>
            <a:ext cx="1676400" cy="469900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>
          <a:xfrm>
            <a:off x="5953125" y="2203274"/>
            <a:ext cx="2216180" cy="523037"/>
          </a:xfrm>
          <a:prstGeom prst="wedgeRectCallout">
            <a:avLst>
              <a:gd name="adj1" fmla="val 7506"/>
              <a:gd name="adj2" fmla="val 1121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/>
              <a:t>True Function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0" y="2455518"/>
            <a:ext cx="23749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92" y="3135644"/>
            <a:ext cx="24511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62" y="3729318"/>
            <a:ext cx="5692203" cy="14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0710" y="2889227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934" y="4238708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6175" y="423870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74" y="4238707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2168" y="1848279"/>
            <a:ext cx="12875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i="1" u="sng" dirty="0"/>
              <a:t>Goal: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" y="2608431"/>
            <a:ext cx="5692203" cy="1484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5974" y="5678778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6175" y="5678779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0195" y="5678777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237" y="5215060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27795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6914160" y="-69346"/>
            <a:ext cx="381000" cy="272796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9321" y="1551043"/>
            <a:ext cx="441659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Subtracting and adding </a:t>
            </a:r>
            <a:r>
              <a:rPr lang="en-US" sz="2400" i="1" dirty="0"/>
              <a:t>h(x)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603406" y="4759890"/>
            <a:ext cx="2183586" cy="1886095"/>
            <a:chOff x="9603406" y="4734838"/>
            <a:chExt cx="2183586" cy="1886095"/>
          </a:xfrm>
        </p:grpSpPr>
        <p:sp>
          <p:nvSpPr>
            <p:cNvPr id="12" name="Rectangle 11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56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for </a:t>
            </a:r>
            <a:br>
              <a:rPr lang="en-US" dirty="0"/>
            </a:br>
            <a:r>
              <a:rPr lang="en-US" dirty="0"/>
              <a:t>non-linear relationships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Advice for people who are dealing with non-linear relationship issues but would really prefer the simplicity of a linear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238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4" y="2049954"/>
            <a:ext cx="4737100" cy="520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09158" y="1104135"/>
            <a:ext cx="4693433" cy="807797"/>
            <a:chOff x="5196840" y="1104135"/>
            <a:chExt cx="4693433" cy="807797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5829302" y="471673"/>
              <a:ext cx="381000" cy="164592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 rot="5400000">
              <a:off x="8453180" y="48042"/>
              <a:ext cx="381000" cy="249318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72" y="1612659"/>
              <a:ext cx="299273" cy="29927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3088" y="1454220"/>
              <a:ext cx="246460" cy="45771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49077" y="2030590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011" y="2653134"/>
            <a:ext cx="393700" cy="419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503" y="2659005"/>
            <a:ext cx="3429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646" y="4601253"/>
            <a:ext cx="647700" cy="330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691088" y="3763253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4426" y="3946570"/>
            <a:ext cx="6273800" cy="5588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995804" y="4550440"/>
            <a:ext cx="1833568" cy="1057208"/>
            <a:chOff x="3995804" y="4550440"/>
            <a:chExt cx="1833568" cy="1057208"/>
          </a:xfrm>
        </p:grpSpPr>
        <p:sp>
          <p:nvSpPr>
            <p:cNvPr id="42" name="Right Brace 41"/>
            <p:cNvSpPr/>
            <p:nvPr/>
          </p:nvSpPr>
          <p:spPr>
            <a:xfrm rot="5400000">
              <a:off x="4383984" y="4162260"/>
              <a:ext cx="1057208" cy="1833568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2307" y="4729280"/>
              <a:ext cx="1506108" cy="28873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136" y="5678086"/>
            <a:ext cx="165100" cy="203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3515" y="6052457"/>
            <a:ext cx="4432300" cy="558800"/>
          </a:xfrm>
          <a:prstGeom prst="rect">
            <a:avLst/>
          </a:prstGeom>
        </p:spPr>
      </p:pic>
      <p:sp>
        <p:nvSpPr>
          <p:cNvPr id="46" name="Right Brace 45"/>
          <p:cNvSpPr/>
          <p:nvPr/>
        </p:nvSpPr>
        <p:spPr>
          <a:xfrm rot="5400000">
            <a:off x="5328867" y="2353098"/>
            <a:ext cx="1461502" cy="593721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398" y="3020019"/>
            <a:ext cx="3848100" cy="83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6660" y="2979209"/>
            <a:ext cx="3479800" cy="838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20267" y="3119378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6468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6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926" y="1366711"/>
            <a:ext cx="627126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Expanding in terms of </a:t>
            </a:r>
            <a:r>
              <a:rPr lang="en-US" sz="3200" i="1" dirty="0"/>
              <a:t>a</a:t>
            </a:r>
            <a:r>
              <a:rPr lang="en-US" sz="3200" dirty="0"/>
              <a:t> and </a:t>
            </a:r>
            <a:r>
              <a:rPr lang="en-US" sz="3200" i="1" dirty="0"/>
              <a:t>b: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45463" y="4631648"/>
            <a:ext cx="2183586" cy="1886095"/>
            <a:chOff x="9603406" y="4734838"/>
            <a:chExt cx="2183586" cy="1886095"/>
          </a:xfrm>
        </p:grpSpPr>
        <p:sp>
          <p:nvSpPr>
            <p:cNvPr id="28" name="Rectangle 27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61" y="364421"/>
            <a:ext cx="3213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312" y="357344"/>
            <a:ext cx="60706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883" y="3217379"/>
            <a:ext cx="4432300" cy="558800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710678" y="2218000"/>
            <a:ext cx="724724" cy="388306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0358" y="4749720"/>
            <a:ext cx="51054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283" y="4280608"/>
            <a:ext cx="403187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Independence of </a:t>
            </a:r>
            <a:r>
              <a:rPr lang="en-US" sz="2400" dirty="0">
                <a:solidFill>
                  <a:schemeClr val="accent4"/>
                </a:solidFill>
              </a:rPr>
              <a:t>ϵ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 rot="5400000">
            <a:off x="4080213" y="5123759"/>
            <a:ext cx="582739" cy="90187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65436" y="5842126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7398" y="2115576"/>
            <a:ext cx="38481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6660" y="2112376"/>
            <a:ext cx="34798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0267" y="2252545"/>
            <a:ext cx="40267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1006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3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4817" y="1677837"/>
            <a:ext cx="4107215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600" b="1" i="1" dirty="0"/>
              <a:t>“Noise”</a:t>
            </a:r>
            <a:r>
              <a:rPr lang="en-US" sz="3600" i="1" dirty="0"/>
              <a:t> Term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44817" y="3329538"/>
            <a:ext cx="2940228" cy="212365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Model</a:t>
            </a:r>
            <a:br>
              <a:rPr lang="en-US" sz="4400" dirty="0"/>
            </a:br>
            <a:r>
              <a:rPr lang="en-US" sz="4400" dirty="0"/>
              <a:t>Estimation</a:t>
            </a:r>
          </a:p>
          <a:p>
            <a:r>
              <a:rPr lang="en-US" sz="4400" dirty="0"/>
              <a:t>Error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687525" y="2807860"/>
            <a:ext cx="1557867" cy="457200"/>
          </a:xfrm>
          <a:prstGeom prst="wedgeRectCallout">
            <a:avLst>
              <a:gd name="adj1" fmla="val 20705"/>
              <a:gd name="adj2" fmla="val -11077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Value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4627586" y="2818001"/>
            <a:ext cx="1557867" cy="457200"/>
          </a:xfrm>
          <a:prstGeom prst="wedgeRectCallout">
            <a:avLst>
              <a:gd name="adj1" fmla="val -27121"/>
              <a:gd name="adj2" fmla="val -11818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2887686" y="5223127"/>
            <a:ext cx="1557867" cy="457200"/>
          </a:xfrm>
          <a:prstGeom prst="wedgeRectCallout">
            <a:avLst>
              <a:gd name="adj1" fmla="val 19618"/>
              <a:gd name="adj2" fmla="val -144112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Value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4986589" y="5223127"/>
            <a:ext cx="1557867" cy="457200"/>
          </a:xfrm>
          <a:prstGeom prst="wedgeRectCallout">
            <a:avLst>
              <a:gd name="adj1" fmla="val -5382"/>
              <a:gd name="adj2" fmla="val -14040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Pred. Value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2" y="295885"/>
            <a:ext cx="3400420" cy="9086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37112" y="396249"/>
            <a:ext cx="49564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25" y="3972267"/>
            <a:ext cx="38481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53" y="1662468"/>
            <a:ext cx="3479800" cy="838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758001" y="4737279"/>
            <a:ext cx="2183586" cy="1886095"/>
            <a:chOff x="9603406" y="4734838"/>
            <a:chExt cx="2183586" cy="1886095"/>
          </a:xfrm>
        </p:grpSpPr>
        <p:sp>
          <p:nvSpPr>
            <p:cNvPr id="20" name="Rectangle 19"/>
            <p:cNvSpPr/>
            <p:nvPr/>
          </p:nvSpPr>
          <p:spPr>
            <a:xfrm>
              <a:off x="9603406" y="4734838"/>
              <a:ext cx="2183586" cy="1886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Useful </a:t>
              </a:r>
              <a:r>
                <a:rPr lang="en-US" dirty="0" err="1"/>
                <a:t>Eqns</a:t>
              </a:r>
              <a:r>
                <a:rPr lang="en-US" dirty="0"/>
                <a:t>: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666" y="5726840"/>
              <a:ext cx="1295400" cy="3683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0900" y="5236271"/>
              <a:ext cx="1933358" cy="37064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2397" y="6176464"/>
              <a:ext cx="1570364" cy="34430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858025" y="600424"/>
            <a:ext cx="1355199" cy="1208150"/>
            <a:chOff x="6580839" y="436853"/>
            <a:chExt cx="1355199" cy="12081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30324" y="436853"/>
              <a:ext cx="805714" cy="7820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4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4" grpId="0" animBg="1"/>
      <p:bldP spid="35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6342" y="566169"/>
            <a:ext cx="46714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Next we will show</a:t>
            </a:r>
            <a:r>
              <a:rPr lang="mr-IN" sz="3600" dirty="0"/>
              <a:t>…</a:t>
            </a:r>
            <a:r>
              <a:rPr lang="en-US" sz="36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585" y="4101474"/>
            <a:ext cx="762580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dirty="0"/>
              <a:t>How?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/>
              <a:t>Adding and Subtracting what?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6266" y="2854223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7806" y="2854224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41" y="1914733"/>
            <a:ext cx="48133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970" y="1919533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519605"/>
            <a:ext cx="8636000" cy="8382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36985" y="2219223"/>
            <a:ext cx="7337528" cy="815560"/>
            <a:chOff x="2836985" y="2219223"/>
            <a:chExt cx="7337528" cy="815560"/>
          </a:xfrm>
        </p:grpSpPr>
        <p:sp>
          <p:nvSpPr>
            <p:cNvPr id="26" name="Right Brace 25"/>
            <p:cNvSpPr/>
            <p:nvPr/>
          </p:nvSpPr>
          <p:spPr>
            <a:xfrm rot="5400000">
              <a:off x="4248890" y="810411"/>
              <a:ext cx="369889" cy="31937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 rot="5400000">
              <a:off x="8234786" y="660496"/>
              <a:ext cx="381000" cy="349845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585" y="2730840"/>
              <a:ext cx="299273" cy="29927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4670" y="2577071"/>
              <a:ext cx="246460" cy="4577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7707" y="3187723"/>
            <a:ext cx="11230787" cy="584775"/>
            <a:chOff x="197707" y="3187723"/>
            <a:chExt cx="11230787" cy="58477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1394" y="3207087"/>
              <a:ext cx="4737100" cy="5207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97707" y="3187723"/>
              <a:ext cx="627126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Expanding in terms of </a:t>
              </a:r>
              <a:r>
                <a:rPr lang="en-US" sz="3200" i="1" dirty="0"/>
                <a:t>a</a:t>
              </a:r>
              <a:r>
                <a:rPr lang="en-US" sz="3200" dirty="0"/>
                <a:t> and </a:t>
              </a:r>
              <a:r>
                <a:rPr lang="en-US" sz="3200" i="1" dirty="0"/>
                <a:t>b: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442" y="3890740"/>
            <a:ext cx="393700" cy="419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495" y="3912005"/>
            <a:ext cx="342900" cy="419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976" y="6024097"/>
            <a:ext cx="647700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089" y="4329967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8976" y="4329967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5306729"/>
            <a:ext cx="8902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21965"/>
            <a:ext cx="8902700" cy="55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0987" y="3247036"/>
            <a:ext cx="3629044" cy="859390"/>
            <a:chOff x="3310987" y="3219327"/>
            <a:chExt cx="3629044" cy="859390"/>
          </a:xfrm>
        </p:grpSpPr>
        <p:sp>
          <p:nvSpPr>
            <p:cNvPr id="23" name="Right Brace 22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90837" y="3709385"/>
              <a:ext cx="120898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9055" y="5208416"/>
            <a:ext cx="8991600" cy="558800"/>
          </a:xfrm>
          <a:prstGeom prst="rect">
            <a:avLst/>
          </a:prstGeom>
        </p:spPr>
      </p:pic>
      <p:sp>
        <p:nvSpPr>
          <p:cNvPr id="36" name="Right Brace 35"/>
          <p:cNvSpPr/>
          <p:nvPr/>
        </p:nvSpPr>
        <p:spPr>
          <a:xfrm rot="5400000">
            <a:off x="5896785" y="401149"/>
            <a:ext cx="1723021" cy="765315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055" y="2570862"/>
            <a:ext cx="8991600" cy="558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83377" y="3137739"/>
            <a:ext cx="2010006" cy="598701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/>
                <a:t>Constant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681" y="4457284"/>
            <a:ext cx="9156700" cy="558800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8619855" y="2035065"/>
            <a:ext cx="1019486" cy="382495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8771941" y="3466799"/>
            <a:ext cx="624663" cy="3915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78126" y="5736928"/>
            <a:ext cx="41229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067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4" y="1545203"/>
            <a:ext cx="51435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043887" y="2632561"/>
            <a:ext cx="4176803" cy="512422"/>
            <a:chOff x="3310987" y="3110684"/>
            <a:chExt cx="3629044" cy="598701"/>
          </a:xfrm>
        </p:grpSpPr>
        <p:sp>
          <p:nvSpPr>
            <p:cNvPr id="12" name="Right Brace 11"/>
            <p:cNvSpPr/>
            <p:nvPr/>
          </p:nvSpPr>
          <p:spPr>
            <a:xfrm rot="5400000">
              <a:off x="4880480" y="1649834"/>
              <a:ext cx="490058" cy="36290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0912" y="3110684"/>
              <a:ext cx="234919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Constant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954" y="3487128"/>
            <a:ext cx="4254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" y="519544"/>
            <a:ext cx="3848100" cy="83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031" y="1545203"/>
            <a:ext cx="48133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76" y="1609051"/>
            <a:ext cx="4254500" cy="66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7879" y="2688224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85386" y="2533241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/>
              <a:t>Model Variance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567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87050" y="3644189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87050" y="4913373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25834"/>
            <a:ext cx="410066" cy="17086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87050" y="2170814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03" y="4913373"/>
            <a:ext cx="48133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12" y="3678087"/>
            <a:ext cx="42545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28" y="566116"/>
            <a:ext cx="3400420" cy="908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12" y="2106777"/>
            <a:ext cx="3479800" cy="838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28011" y="1540079"/>
            <a:ext cx="938601" cy="821818"/>
            <a:chOff x="6580839" y="657177"/>
            <a:chExt cx="1128199" cy="98782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0324" y="657177"/>
              <a:ext cx="578714" cy="56169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9800000">
              <a:off x="6580839" y="875562"/>
              <a:ext cx="526106" cy="76944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data Linear?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0760" y="1461572"/>
            <a:ext cx="37561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What does it mean to be linear?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E5F2-3B58-7641-BA8D-FECBB225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68" y="1925143"/>
            <a:ext cx="9971232" cy="44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3603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45" name="Group 4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83644" y="1773267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192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7529052" y="3236109"/>
            <a:ext cx="3010276" cy="5242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833098" y="3654998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50" name="Group 49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</a:t>
            </a:r>
            <a:r>
              <a:rPr lang="en-US" b="1" dirty="0"/>
              <a:t>Increasing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67053" y="2029831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0487" y="2476526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9353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6481258" y="3710460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22571" y="4653501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31255" y="3236108"/>
            <a:ext cx="3010276" cy="524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978699" y="3802126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control </a:t>
            </a:r>
            <a:r>
              <a:rPr lang="en-US" b="1" dirty="0"/>
              <a:t>model complexity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55" y="1825625"/>
            <a:ext cx="4515465" cy="4351339"/>
          </a:xfrm>
        </p:spPr>
        <p:txBody>
          <a:bodyPr/>
          <a:lstStyle/>
          <a:p>
            <a:r>
              <a:rPr lang="en-US" dirty="0"/>
              <a:t>So far:</a:t>
            </a:r>
          </a:p>
          <a:p>
            <a:pPr lvl="1"/>
            <a:r>
              <a:rPr lang="en-US" dirty="0"/>
              <a:t>Number of features</a:t>
            </a:r>
          </a:p>
          <a:p>
            <a:pPr lvl="1"/>
            <a:r>
              <a:rPr lang="en-US" dirty="0"/>
              <a:t>Choices of features</a:t>
            </a:r>
          </a:p>
          <a:p>
            <a:r>
              <a:rPr lang="en-US" b="1" dirty="0"/>
              <a:t>Next: Regularization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68812" y="1590209"/>
            <a:ext cx="6889702" cy="4586755"/>
            <a:chOff x="722799" y="1488775"/>
            <a:chExt cx="6889702" cy="4586755"/>
          </a:xfrm>
        </p:grpSpPr>
        <p:grpSp>
          <p:nvGrpSpPr>
            <p:cNvPr id="5" name="Group 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98463" y="211789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8463" y="617696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16216" y="6176964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10151433" y="6364738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35464" y="206131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56980" y="243942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63746" y="174767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9180872" y="3524156"/>
            <a:ext cx="3010276" cy="5242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2117">
            <a:off x="4484918" y="3943045"/>
            <a:ext cx="2876461" cy="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8552D-5E7D-5E49-B6A1-C604E2CC68ED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http://bit.ly/ds100-fa18-bva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61692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Derivation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15694"/>
          </a:xfrm>
        </p:spPr>
        <p:txBody>
          <a:bodyPr/>
          <a:lstStyle/>
          <a:p>
            <a:r>
              <a:rPr lang="en-US" dirty="0"/>
              <a:t>Match each of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92" y="3494553"/>
            <a:ext cx="1092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2" y="4457168"/>
            <a:ext cx="464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92" y="5686482"/>
            <a:ext cx="38608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92" y="2633538"/>
            <a:ext cx="8509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541320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199" y="344882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199" y="4472514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199" y="5660507"/>
            <a:ext cx="7168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7812" y="2085921"/>
            <a:ext cx="4283865" cy="44437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0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Bias</a:t>
            </a:r>
            <a:r>
              <a:rPr lang="en-US" sz="3200" baseline="30000" dirty="0"/>
              <a:t>2</a:t>
            </a:r>
            <a:endParaRPr lang="en-US" sz="3200" dirty="0"/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Model Variance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Obs. Variance 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</a:t>
            </a:r>
          </a:p>
          <a:p>
            <a:pPr marL="865188" indent="-865188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h(x) + </a:t>
            </a:r>
            <a:r>
              <a:rPr lang="en-US" sz="3200" dirty="0">
                <a:solidFill>
                  <a:schemeClr val="accent4"/>
                </a:solidFill>
              </a:rPr>
              <a:t>ϵ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81692" y="2897579"/>
            <a:ext cx="4564136" cy="239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28208" y="3728852"/>
            <a:ext cx="4429604" cy="107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37692" y="3494554"/>
            <a:ext cx="1008136" cy="156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59532" y="2633538"/>
            <a:ext cx="1674556" cy="341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DF1876-EAD4-A44F-8A1B-CBF9F4D9DDC0}"/>
              </a:ext>
            </a:extLst>
          </p:cNvPr>
          <p:cNvSpPr/>
          <p:nvPr/>
        </p:nvSpPr>
        <p:spPr>
          <a:xfrm>
            <a:off x="6941760" y="1511657"/>
            <a:ext cx="511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7"/>
              </a:rPr>
              <a:t>http://bit.ly/ds100-fa18-bva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04961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0331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0C28F-1837-5A4D-8790-54036FA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76" y="3078810"/>
            <a:ext cx="8039724" cy="3779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Function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34" y="1465934"/>
            <a:ext cx="10515600" cy="49735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Goal: </a:t>
            </a:r>
            <a:r>
              <a:rPr lang="en-US" i="1" dirty="0"/>
              <a:t>Penalize model complexity</a:t>
            </a:r>
          </a:p>
          <a:p>
            <a:pPr marL="14287" indent="0">
              <a:buNone/>
            </a:pPr>
            <a:r>
              <a:rPr lang="en-US" dirty="0"/>
              <a:t>Recall earlier:</a:t>
            </a:r>
          </a:p>
          <a:p>
            <a:r>
              <a:rPr lang="en-US" dirty="0"/>
              <a:t>More features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</a:t>
            </a:r>
            <a:r>
              <a:rPr lang="mr-IN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How can we control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overfitting through </a:t>
            </a:r>
            <a:r>
              <a:rPr lang="en-US" b="1" dirty="0" err="1"/>
              <a:t>θ</a:t>
            </a:r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Proposal: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set weights = 0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to remove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90" y="2111579"/>
            <a:ext cx="4260489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9860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702879" y="2643798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it mean to be a linear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6289"/>
            <a:ext cx="10515600" cy="287620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In what sense is the above </a:t>
            </a:r>
            <a:r>
              <a:rPr lang="en-US" b="1" dirty="0"/>
              <a:t>model linear</a:t>
            </a:r>
            <a:r>
              <a:rPr lang="en-US" dirty="0"/>
              <a:t>? </a:t>
            </a:r>
          </a:p>
          <a:p>
            <a:pPr marL="14287" indent="0">
              <a:buNone/>
            </a:pPr>
            <a:r>
              <a:rPr lang="en-US" dirty="0"/>
              <a:t>Are linear models linear in the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features?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the parameters?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51" y="1646238"/>
            <a:ext cx="7005198" cy="15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334741" y="3501013"/>
            <a:ext cx="1144745" cy="1144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18701" y="55661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L2 Norm (Ridge)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54807" y="3478131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380463" y="4447164"/>
            <a:ext cx="104227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Weight </a:t>
            </a:r>
            <a:br>
              <a:rPr lang="en-US"/>
            </a:br>
            <a:r>
              <a:rPr lang="en-US"/>
              <a:t>sharing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67805" y="1126227"/>
            <a:ext cx="3897910" cy="4863459"/>
            <a:chOff x="4167805" y="1126227"/>
            <a:chExt cx="3897910" cy="4863459"/>
          </a:xfrm>
        </p:grpSpPr>
        <p:grpSp>
          <p:nvGrpSpPr>
            <p:cNvPr id="59" name="Group 58"/>
            <p:cNvGrpSpPr/>
            <p:nvPr/>
          </p:nvGrpSpPr>
          <p:grpSpPr>
            <a:xfrm>
              <a:off x="4167805" y="1606321"/>
              <a:ext cx="3897910" cy="4383365"/>
              <a:chOff x="476893" y="1919163"/>
              <a:chExt cx="3897910" cy="4383365"/>
            </a:xfrm>
          </p:grpSpPr>
          <p:grpSp>
            <p:nvGrpSpPr>
              <p:cNvPr id="12" name="Group 11"/>
              <p:cNvGrpSpPr/>
              <p:nvPr/>
            </p:nvGrpSpPr>
            <p:grpSpPr>
              <a:xfrm rot="3081666">
                <a:off x="1991081" y="1322360"/>
                <a:ext cx="1786919" cy="2980525"/>
                <a:chOff x="2226669" y="3015426"/>
                <a:chExt cx="1786919" cy="178691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226669" y="3015426"/>
                  <a:ext cx="1786919" cy="178691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448724" y="3237481"/>
                  <a:ext cx="1342808" cy="134280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601299" y="3374541"/>
                  <a:ext cx="1037659" cy="106868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681217" y="3456849"/>
                  <a:ext cx="877822" cy="9040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2752734" y="3530505"/>
                  <a:ext cx="734789" cy="75676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868933" y="3650179"/>
                  <a:ext cx="502390" cy="51741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961190" y="3745194"/>
                  <a:ext cx="317877" cy="32738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 rot="18987675">
                <a:off x="2559323" y="2606496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𝜃</a:t>
                </a:r>
                <a:r>
                  <a:rPr lang="en-US" baseline="-25000">
                    <a:solidFill>
                      <a:schemeClr val="bg1"/>
                    </a:solidFill>
                  </a:rPr>
                  <a:t>opt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6893" y="2588097"/>
                <a:ext cx="3533864" cy="3714431"/>
                <a:chOff x="476893" y="2588097"/>
                <a:chExt cx="3533864" cy="37144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700000">
                  <a:off x="1493383" y="3813798"/>
                  <a:ext cx="1151725" cy="1151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611289" y="4234073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19629" y="258809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51177" y="5933196"/>
                  <a:ext cx="20361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L1 Norm (LASSO)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2003861" y="3505749"/>
                  <a:ext cx="132572" cy="13257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081548" y="4443179"/>
              <a:ext cx="116410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Sparsity</a:t>
              </a:r>
            </a:p>
            <a:p>
              <a:r>
                <a:rPr lang="en-US" dirty="0"/>
                <a:t>inducing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61229" y="3205452"/>
              <a:ext cx="1433544" cy="646331"/>
              <a:chOff x="4261229" y="3205452"/>
              <a:chExt cx="1433544" cy="64633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1229" y="3205452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233194" y="3259193"/>
                <a:ext cx="461579" cy="326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 rot="20172547">
              <a:off x="6263407" y="1126227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5219" y="1406644"/>
            <a:ext cx="4279320" cy="4805846"/>
            <a:chOff x="7785219" y="1406644"/>
            <a:chExt cx="4279320" cy="4805846"/>
          </a:xfrm>
        </p:grpSpPr>
        <p:grpSp>
          <p:nvGrpSpPr>
            <p:cNvPr id="15" name="Group 14"/>
            <p:cNvGrpSpPr/>
            <p:nvPr/>
          </p:nvGrpSpPr>
          <p:grpSpPr>
            <a:xfrm>
              <a:off x="7785219" y="1825897"/>
              <a:ext cx="3955316" cy="4386593"/>
              <a:chOff x="7741021" y="1976180"/>
              <a:chExt cx="3955316" cy="438659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5812" y="1976180"/>
                <a:ext cx="2980525" cy="1786919"/>
                <a:chOff x="5819063" y="2118944"/>
                <a:chExt cx="2980525" cy="178691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 rot="3081666">
                  <a:off x="6415866" y="1522141"/>
                  <a:ext cx="1786919" cy="2980525"/>
                  <a:chOff x="2226669" y="3015426"/>
                  <a:chExt cx="1786919" cy="1786919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2226669" y="3015426"/>
                    <a:ext cx="1786919" cy="178691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2448724" y="3237481"/>
                    <a:ext cx="1342808" cy="134280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601299" y="3374541"/>
                    <a:ext cx="1037659" cy="106868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681217" y="3456849"/>
                    <a:ext cx="877822" cy="9040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752734" y="3530505"/>
                    <a:ext cx="734789" cy="75676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868933" y="3650179"/>
                    <a:ext cx="502390" cy="51741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961190" y="3745194"/>
                    <a:ext cx="317877" cy="327382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 rot="18987675">
                  <a:off x="7013442" y="2789168"/>
                  <a:ext cx="572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opt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Decision 12"/>
              <p:cNvSpPr/>
              <p:nvPr/>
            </p:nvSpPr>
            <p:spPr>
              <a:xfrm>
                <a:off x="8714936" y="3617554"/>
                <a:ext cx="1231395" cy="1231395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5000"/>
                    </a:moveTo>
                    <a:cubicBezTo>
                      <a:pt x="1865" y="1564"/>
                      <a:pt x="1833" y="1427"/>
                      <a:pt x="5000" y="0"/>
                    </a:cubicBezTo>
                    <a:cubicBezTo>
                      <a:pt x="8048" y="1624"/>
                      <a:pt x="8372" y="1879"/>
                      <a:pt x="10000" y="5000"/>
                    </a:cubicBezTo>
                    <a:cubicBezTo>
                      <a:pt x="8167" y="8111"/>
                      <a:pt x="8351" y="8098"/>
                      <a:pt x="5000" y="10000"/>
                    </a:cubicBezTo>
                    <a:cubicBezTo>
                      <a:pt x="1816" y="8126"/>
                      <a:pt x="2130" y="8412"/>
                      <a:pt x="0" y="500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7741021" y="2420181"/>
                <a:ext cx="3542211" cy="3942592"/>
                <a:chOff x="4833049" y="2582741"/>
                <a:chExt cx="3542211" cy="394259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7975792" y="422871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6284132" y="2582741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637454" y="5879002"/>
                  <a:ext cx="1595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L1 + L2 Norm</a:t>
                  </a:r>
                </a:p>
                <a:p>
                  <a:pPr algn="ctr"/>
                  <a:r>
                    <a:rPr lang="en-US" dirty="0"/>
                    <a:t>(Elastic Net)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6426304" y="2888987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4833049" y="4386229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6419889" y="3730504"/>
                  <a:ext cx="155837" cy="155448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9784748" y="4461415"/>
              <a:ext cx="227979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Compromise</a:t>
              </a:r>
              <a:r>
                <a:rPr lang="mr-IN" dirty="0"/>
                <a:t>…</a:t>
              </a:r>
              <a:endParaRPr lang="en-US" dirty="0"/>
            </a:p>
            <a:p>
              <a:r>
                <a:rPr lang="en-US" dirty="0"/>
                <a:t>Two parameters </a:t>
              </a:r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888382" y="3203808"/>
              <a:ext cx="1347920" cy="646331"/>
              <a:chOff x="7888382" y="3203808"/>
              <a:chExt cx="1347920" cy="646331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888382" y="3203808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flipV="1">
                <a:off x="8850211" y="3506723"/>
                <a:ext cx="386091" cy="90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 rot="20172547">
              <a:off x="9834165" y="1406644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59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shapes of the norm balls.</a:t>
            </a:r>
          </a:p>
          <a:p>
            <a:r>
              <a:rPr lang="en-US" dirty="0"/>
              <a:t>Maybe show reg. effects on actual models.</a:t>
            </a:r>
          </a:p>
        </p:txBody>
      </p:sp>
    </p:spTree>
    <p:extLst>
      <p:ext uri="{BB962C8B-B14F-4D97-AF65-F5344CB8AC3E}">
        <p14:creationId xmlns:p14="http://schemas.microsoft.com/office/powerpoint/2010/main" val="3207318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25232" y="2240691"/>
            <a:ext cx="370703" cy="54162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723503"/>
            <a:ext cx="11065476" cy="2453461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70983" y="1938380"/>
            <a:ext cx="8605799" cy="1257300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197" y="7118155"/>
            <a:ext cx="2636803" cy="1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37" y="90804"/>
            <a:ext cx="1080135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4" y="368537"/>
            <a:ext cx="5434768" cy="3661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54684" y="4030513"/>
            <a:ext cx="7573028" cy="2428871"/>
            <a:chOff x="985795" y="4183349"/>
            <a:chExt cx="7315017" cy="2346120"/>
          </a:xfrm>
        </p:grpSpPr>
        <p:grpSp>
          <p:nvGrpSpPr>
            <p:cNvPr id="7" name="Group 6"/>
            <p:cNvGrpSpPr/>
            <p:nvPr/>
          </p:nvGrpSpPr>
          <p:grpSpPr>
            <a:xfrm>
              <a:off x="1582512" y="4568142"/>
              <a:ext cx="6718300" cy="1961327"/>
              <a:chOff x="1534378" y="1196975"/>
              <a:chExt cx="6718300" cy="19613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4378" y="1196975"/>
                <a:ext cx="6718300" cy="12573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048" y="2688402"/>
                <a:ext cx="1612900" cy="4699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985795" y="4183349"/>
              <a:ext cx="26404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/>
                <a:t>Regularization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99" y="3908813"/>
            <a:ext cx="4203700" cy="28141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84641" y="1286456"/>
            <a:ext cx="2709695" cy="2271283"/>
            <a:chOff x="989728" y="566116"/>
            <a:chExt cx="6186375" cy="518545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488" y="825834"/>
              <a:ext cx="410066" cy="1708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803" y="4913373"/>
              <a:ext cx="4813300" cy="838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7512" y="3445613"/>
              <a:ext cx="4254500" cy="660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728" y="566116"/>
              <a:ext cx="3400420" cy="9086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7512" y="2102055"/>
              <a:ext cx="34798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1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1349740" cy="1325563"/>
          </a:xfrm>
        </p:spPr>
        <p:txBody>
          <a:bodyPr/>
          <a:lstStyle/>
          <a:p>
            <a:r>
              <a:rPr lang="en-US" dirty="0"/>
              <a:t>Introducing Non-linear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2158584"/>
            <a:ext cx="10515600" cy="4605378"/>
          </a:xfrm>
        </p:spPr>
        <p:txBody>
          <a:bodyPr>
            <a:normAutofit/>
          </a:bodyPr>
          <a:lstStyle/>
          <a:p>
            <a:r>
              <a:rPr lang="en-US" dirty="0"/>
              <a:t>One reasonable feature function might be: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still a linear model</a:t>
            </a:r>
            <a:r>
              <a:rPr lang="en-US" dirty="0"/>
              <a:t>, in the parameters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079C4B-4F90-2B4B-901D-6E8DE056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83" y="6209440"/>
            <a:ext cx="203200" cy="33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928D0-23F5-B042-9FD1-A3D136A7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24" y="5119131"/>
            <a:ext cx="73025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8C05B-5354-3742-B75D-0D64F278E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04" y="2503928"/>
            <a:ext cx="5824280" cy="2583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42C7F-9573-304F-B091-D17720C37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24" y="3014526"/>
            <a:ext cx="4559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fundamental challenges in learning?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82A69-A540-1641-85D5-E9A56502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33823" cy="4351339"/>
          </a:xfrm>
        </p:spPr>
        <p:txBody>
          <a:bodyPr/>
          <a:lstStyle/>
          <a:p>
            <a:r>
              <a:rPr lang="en-US" b="1" i="1" dirty="0"/>
              <a:t>Fit</a:t>
            </a:r>
            <a:r>
              <a:rPr lang="en-US" b="1" dirty="0"/>
              <a:t> the Data</a:t>
            </a:r>
          </a:p>
          <a:p>
            <a:pPr lvl="1"/>
            <a:r>
              <a:rPr lang="en-US" dirty="0"/>
              <a:t>Provide an explanation for what we observe</a:t>
            </a:r>
          </a:p>
          <a:p>
            <a:r>
              <a:rPr lang="en-US" b="1" i="1" dirty="0"/>
              <a:t>Generalize</a:t>
            </a:r>
            <a:r>
              <a:rPr lang="en-US" b="1" dirty="0"/>
              <a:t> to the World</a:t>
            </a:r>
            <a:endParaRPr lang="en-US" dirty="0"/>
          </a:p>
          <a:p>
            <a:pPr lvl="1"/>
            <a:r>
              <a:rPr lang="en-US" dirty="0"/>
              <a:t>Predict the future</a:t>
            </a:r>
          </a:p>
          <a:p>
            <a:pPr lvl="1"/>
            <a:r>
              <a:rPr lang="en-US" dirty="0"/>
              <a:t>Explain the unobserved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32015" y="1833863"/>
            <a:ext cx="7349543" cy="5032375"/>
            <a:chOff x="4815539" y="1825625"/>
            <a:chExt cx="7349543" cy="5032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7016" y="1825625"/>
              <a:ext cx="3708066" cy="50323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15539" y="6176964"/>
              <a:ext cx="3580326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Is this cat grumpy or are we overfitting </a:t>
              </a:r>
              <a:r>
                <a:rPr lang="en-US"/>
                <a:t>to human faces?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1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Challenges in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Bias:</a:t>
            </a:r>
            <a:r>
              <a:rPr lang="en-US" sz="3200" dirty="0"/>
              <a:t> the expected deviation between the predicted value and the true value</a:t>
            </a:r>
          </a:p>
          <a:p>
            <a:r>
              <a:rPr lang="en-US" sz="3200" b="1" dirty="0"/>
              <a:t>Variance: </a:t>
            </a:r>
            <a:r>
              <a:rPr lang="en-US" sz="3200" dirty="0"/>
              <a:t>two sources</a:t>
            </a:r>
            <a:endParaRPr lang="en-US" sz="3200" b="1" dirty="0"/>
          </a:p>
          <a:p>
            <a:pPr lvl="1"/>
            <a:r>
              <a:rPr lang="en-US" b="1" dirty="0"/>
              <a:t>Observation Variance: </a:t>
            </a:r>
            <a:r>
              <a:rPr lang="en-US" dirty="0"/>
              <a:t>the variability of the random noise in the process we are trying to model. </a:t>
            </a:r>
          </a:p>
          <a:p>
            <a:pPr lvl="1"/>
            <a:r>
              <a:rPr lang="en-US" b="1" dirty="0"/>
              <a:t>Estimated Model Variance:</a:t>
            </a:r>
            <a:r>
              <a:rPr lang="en-US" dirty="0"/>
              <a:t> the variability in the predicted value across different training datasets. </a:t>
            </a:r>
          </a:p>
        </p:txBody>
      </p:sp>
    </p:spTree>
    <p:extLst>
      <p:ext uri="{BB962C8B-B14F-4D97-AF65-F5344CB8AC3E}">
        <p14:creationId xmlns:p14="http://schemas.microsoft.com/office/powerpoint/2010/main" val="9615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4D874-669B-1246-A33D-D6BAE18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4282893"/>
            <a:ext cx="5512706" cy="241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0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49071</TotalTime>
  <Words>1053</Words>
  <Application>Microsoft Macintosh PowerPoint</Application>
  <PresentationFormat>Widescreen</PresentationFormat>
  <Paragraphs>289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Century Gothic</vt:lpstr>
      <vt:lpstr>Courier New</vt:lpstr>
      <vt:lpstr>Helvetica Neue</vt:lpstr>
      <vt:lpstr>Helvetica Neue Light</vt:lpstr>
      <vt:lpstr>Mangal</vt:lpstr>
      <vt:lpstr>Monaco</vt:lpstr>
      <vt:lpstr>Times</vt:lpstr>
      <vt:lpstr>Wingdings</vt:lpstr>
      <vt:lpstr>1_Office Theme</vt:lpstr>
      <vt:lpstr>Custom Theme</vt:lpstr>
      <vt:lpstr>The Bias Variance Tradeoff and Regularization</vt:lpstr>
      <vt:lpstr>Linear models for  non-linear relationships</vt:lpstr>
      <vt:lpstr>Is this data Linear?</vt:lpstr>
      <vt:lpstr>What does it mean to be a linear model?</vt:lpstr>
      <vt:lpstr>Introducing Non-linear Feature Functions</vt:lpstr>
      <vt:lpstr>What are the fundamental challenges in learning?</vt:lpstr>
      <vt:lpstr>Fundamental Challenges in Learning?</vt:lpstr>
      <vt:lpstr>Fundamental Challenges in Learning?</vt:lpstr>
      <vt:lpstr>Bias </vt:lpstr>
      <vt:lpstr>Observation Variance</vt:lpstr>
      <vt:lpstr>Estimated Model Variance</vt:lpstr>
      <vt:lpstr>Estimated Model Variance</vt:lpstr>
      <vt:lpstr>The Bias-Variance Tradeoff</vt:lpstr>
      <vt:lpstr>Visually</vt:lpstr>
      <vt:lpstr>Demo</vt:lpstr>
      <vt:lpstr>Analysis of the  Bias-Variance Trade-off</vt:lpstr>
      <vt:lpstr>Analysis of Squared Error</vt:lpstr>
      <vt:lpstr>Analysis of Squared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Variance Plot</vt:lpstr>
      <vt:lpstr>Bias Variance Increasing Data</vt:lpstr>
      <vt:lpstr>How do we control model complexity?</vt:lpstr>
      <vt:lpstr>Bias Variance Derivation Quiz</vt:lpstr>
      <vt:lpstr>Bias Variance Derivation Quiz</vt:lpstr>
      <vt:lpstr>Regularization Parametrically Controlling the  Model Complexity</vt:lpstr>
      <vt:lpstr>Basic Idea of Regularization</vt:lpstr>
      <vt:lpstr>The Regularization Function R(θ)</vt:lpstr>
      <vt:lpstr>Common Regularization Functions</vt:lpstr>
      <vt:lpstr>Regularization and Norm Balls</vt:lpstr>
      <vt:lpstr>Regularization and Norm Balls</vt:lpstr>
      <vt:lpstr>Python Demo!</vt:lpstr>
      <vt:lpstr>Determining the Optimal 𝜆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Fernando Perez</cp:lastModifiedBy>
  <cp:revision>1095</cp:revision>
  <cp:lastPrinted>2017-03-07T22:49:55Z</cp:lastPrinted>
  <dcterms:created xsi:type="dcterms:W3CDTF">2016-06-11T00:34:45Z</dcterms:created>
  <dcterms:modified xsi:type="dcterms:W3CDTF">2018-10-03T00:42:24Z</dcterms:modified>
</cp:coreProperties>
</file>